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6" r:id="rId2"/>
    <p:sldId id="258" r:id="rId3"/>
    <p:sldId id="257" r:id="rId4"/>
    <p:sldId id="259" r:id="rId5"/>
    <p:sldId id="260" r:id="rId6"/>
    <p:sldId id="261" r:id="rId7"/>
    <p:sldId id="262" r:id="rId8"/>
    <p:sldId id="263" r:id="rId9"/>
    <p:sldId id="264" r:id="rId10"/>
    <p:sldId id="265" r:id="rId11"/>
    <p:sldId id="267" r:id="rId12"/>
    <p:sldId id="268" r:id="rId13"/>
    <p:sldId id="269" r:id="rId14"/>
    <p:sldId id="270" r:id="rId15"/>
    <p:sldId id="271" r:id="rId16"/>
    <p:sldId id="274" r:id="rId17"/>
    <p:sldId id="275" r:id="rId18"/>
    <p:sldId id="277" r:id="rId19"/>
    <p:sldId id="278" r:id="rId20"/>
    <p:sldId id="279" r:id="rId21"/>
    <p:sldId id="27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E2D"/>
    <a:srgbClr val="004E4C"/>
    <a:srgbClr val="3C0157"/>
    <a:srgbClr val="006666"/>
    <a:srgbClr val="660033"/>
    <a:srgbClr val="CC6600"/>
    <a:srgbClr val="003366"/>
    <a:srgbClr val="004386"/>
    <a:srgbClr val="0064C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1" autoAdjust="0"/>
    <p:restoredTop sz="94691" autoAdjust="0"/>
  </p:normalViewPr>
  <p:slideViewPr>
    <p:cSldViewPr>
      <p:cViewPr>
        <p:scale>
          <a:sx n="83" d="100"/>
          <a:sy n="83" d="100"/>
        </p:scale>
        <p:origin x="-792" y="-4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28662" y="2214554"/>
            <a:ext cx="7215238" cy="1571636"/>
          </a:xfrm>
        </p:spPr>
        <p:txBody>
          <a:bodyPr/>
          <a:lstStyle>
            <a:lvl1pPr>
              <a:defRPr>
                <a:solidFill>
                  <a:srgbClr val="002E2D"/>
                </a:solidFill>
              </a:defRPr>
            </a:lvl1pPr>
          </a:lstStyle>
          <a:p>
            <a:r>
              <a:rPr lang="en-US" smtClean="0"/>
              <a:t>Click to edit Master title style</a:t>
            </a:r>
            <a:endParaRPr lang="en-AU" dirty="0"/>
          </a:p>
        </p:txBody>
      </p:sp>
      <p:sp>
        <p:nvSpPr>
          <p:cNvPr id="3" name="Subtitle 2"/>
          <p:cNvSpPr>
            <a:spLocks noGrp="1"/>
          </p:cNvSpPr>
          <p:nvPr>
            <p:ph type="subTitle" idx="1"/>
          </p:nvPr>
        </p:nvSpPr>
        <p:spPr>
          <a:xfrm>
            <a:off x="1071538" y="3929066"/>
            <a:ext cx="7000924" cy="1428760"/>
          </a:xfrm>
        </p:spPr>
        <p:txBody>
          <a:bodyPr/>
          <a:lstStyle>
            <a:lvl1pPr marL="0" indent="0" algn="ctr">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dirty="0"/>
          </a:p>
        </p:txBody>
      </p:sp>
      <p:sp>
        <p:nvSpPr>
          <p:cNvPr id="4" name="Date Placeholder 3"/>
          <p:cNvSpPr>
            <a:spLocks noGrp="1"/>
          </p:cNvSpPr>
          <p:nvPr>
            <p:ph type="dt" sz="half" idx="10"/>
          </p:nvPr>
        </p:nvSpPr>
        <p:spPr/>
        <p:txBody>
          <a:bodyPr/>
          <a:lstStyle/>
          <a:p>
            <a:fld id="{80BC36DE-4CFC-4C44-901F-60703D5247B0}" type="datetimeFigureOut">
              <a:rPr lang="en-US" smtClean="0"/>
              <a:pPr/>
              <a:t>2/6/2013</a:t>
            </a:fld>
            <a:endParaRPr lang="en-AU"/>
          </a:p>
        </p:txBody>
      </p:sp>
      <p:sp>
        <p:nvSpPr>
          <p:cNvPr id="6" name="Slide Number Placeholder 5"/>
          <p:cNvSpPr>
            <a:spLocks noGrp="1"/>
          </p:cNvSpPr>
          <p:nvPr>
            <p:ph type="sldNum" sz="quarter" idx="12"/>
          </p:nvPr>
        </p:nvSpPr>
        <p:spPr/>
        <p:txBody>
          <a:bodyPr/>
          <a:lstStyle/>
          <a:p>
            <a:fld id="{859B8D96-D986-4FC2-AA7E-151FA2B59767}" type="slidenum">
              <a:rPr lang="en-AU" smtClean="0"/>
              <a:pPr/>
              <a:t>‹#›</a:t>
            </a:fld>
            <a:endParaRPr lang="en-AU"/>
          </a:p>
        </p:txBody>
      </p:sp>
      <p:sp>
        <p:nvSpPr>
          <p:cNvPr id="5" name="Footer Placeholder 4"/>
          <p:cNvSpPr>
            <a:spLocks noGrp="1"/>
          </p:cNvSpPr>
          <p:nvPr>
            <p:ph type="ftr" sz="quarter" idx="11"/>
          </p:nvPr>
        </p:nvSpPr>
        <p:spPr/>
        <p:txBody>
          <a:bodyPr/>
          <a:lstStyle/>
          <a:p>
            <a:endParaRPr lang="en-A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0BC36DE-4CFC-4C44-901F-60703D5247B0}" type="datetimeFigureOut">
              <a:rPr lang="en-US" smtClean="0"/>
              <a:pPr/>
              <a:t>2/6/2013</a:t>
            </a:fld>
            <a:endParaRPr lang="en-AU"/>
          </a:p>
        </p:txBody>
      </p:sp>
      <p:sp>
        <p:nvSpPr>
          <p:cNvPr id="6" name="Slide Number Placeholder 5"/>
          <p:cNvSpPr>
            <a:spLocks noGrp="1"/>
          </p:cNvSpPr>
          <p:nvPr>
            <p:ph type="sldNum" sz="quarter" idx="12"/>
          </p:nvPr>
        </p:nvSpPr>
        <p:spPr/>
        <p:txBody>
          <a:bodyPr/>
          <a:lstStyle/>
          <a:p>
            <a:fld id="{859B8D96-D986-4FC2-AA7E-151FA2B59767}" type="slidenum">
              <a:rPr lang="en-AU" smtClean="0"/>
              <a:pPr/>
              <a:t>‹#›</a:t>
            </a:fld>
            <a:endParaRPr lang="en-AU" dirty="0"/>
          </a:p>
        </p:txBody>
      </p:sp>
      <p:sp>
        <p:nvSpPr>
          <p:cNvPr id="16" name="Title 1"/>
          <p:cNvSpPr>
            <a:spLocks noGrp="1"/>
          </p:cNvSpPr>
          <p:nvPr>
            <p:ph type="title"/>
          </p:nvPr>
        </p:nvSpPr>
        <p:spPr>
          <a:xfrm>
            <a:off x="457200" y="274638"/>
            <a:ext cx="8229600" cy="1143000"/>
          </a:xfrm>
        </p:spPr>
        <p:txBody>
          <a:bodyPr/>
          <a:lstStyle/>
          <a:p>
            <a:r>
              <a:rPr lang="en-US" smtClean="0"/>
              <a:t>Click to edit Master title style</a:t>
            </a:r>
            <a:endParaRPr lang="en-AU" dirty="0"/>
          </a:p>
        </p:txBody>
      </p:sp>
      <p:sp>
        <p:nvSpPr>
          <p:cNvPr id="17" name="Content Placeholder 2"/>
          <p:cNvSpPr>
            <a:spLocks noGrp="1"/>
          </p:cNvSpPr>
          <p:nvPr>
            <p:ph sz="half" idx="1"/>
          </p:nvPr>
        </p:nvSpPr>
        <p:spPr>
          <a:xfrm>
            <a:off x="457200" y="1600200"/>
            <a:ext cx="825820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ctr">
              <a:defRPr sz="4000" b="1" cap="all"/>
            </a:lvl1pPr>
          </a:lstStyle>
          <a:p>
            <a:r>
              <a:rPr lang="en-US" smtClean="0"/>
              <a:t>Click to edit Master title style</a:t>
            </a:r>
            <a:endParaRPr lang="en-AU" dirty="0"/>
          </a:p>
        </p:txBody>
      </p:sp>
      <p:sp>
        <p:nvSpPr>
          <p:cNvPr id="3" name="Text Placeholder 2"/>
          <p:cNvSpPr>
            <a:spLocks noGrp="1"/>
          </p:cNvSpPr>
          <p:nvPr>
            <p:ph type="body" idx="1"/>
          </p:nvPr>
        </p:nvSpPr>
        <p:spPr>
          <a:xfrm>
            <a:off x="722313" y="2906713"/>
            <a:ext cx="7772400" cy="1500187"/>
          </a:xfrm>
        </p:spPr>
        <p:txBody>
          <a:bodyPr anchor="b"/>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0BC36DE-4CFC-4C44-901F-60703D5247B0}" type="datetimeFigureOut">
              <a:rPr lang="en-US" smtClean="0"/>
              <a:pPr/>
              <a:t>2/6/2013</a:t>
            </a:fld>
            <a:endParaRPr lang="en-AU"/>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859B8D96-D986-4FC2-AA7E-151FA2B59767}" type="slidenum">
              <a:rPr lang="en-AU" smtClean="0"/>
              <a:pPr/>
              <a:t>‹#›</a:t>
            </a:fld>
            <a:endParaRPr lang="en-A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p:txBody>
      </p:sp>
      <p:sp>
        <p:nvSpPr>
          <p:cNvPr id="5" name="Date Placeholder 4"/>
          <p:cNvSpPr>
            <a:spLocks noGrp="1"/>
          </p:cNvSpPr>
          <p:nvPr>
            <p:ph type="dt" sz="half" idx="10"/>
          </p:nvPr>
        </p:nvSpPr>
        <p:spPr/>
        <p:txBody>
          <a:bodyPr/>
          <a:lstStyle/>
          <a:p>
            <a:fld id="{80BC36DE-4CFC-4C44-901F-60703D5247B0}" type="datetimeFigureOut">
              <a:rPr lang="en-US" smtClean="0"/>
              <a:pPr/>
              <a:t>2/6/2013</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859B8D96-D986-4FC2-AA7E-151FA2B59767}" type="slidenum">
              <a:rPr lang="en-AU" smtClean="0"/>
              <a:pPr/>
              <a:t>‹#›</a:t>
            </a:fld>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solidFill>
                  <a:schemeClr val="bg1">
                    <a:lumMod val="65000"/>
                  </a:schemeClr>
                </a:solidFill>
              </a:defRPr>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solidFill>
                  <a:schemeClr val="bg1">
                    <a:lumMod val="65000"/>
                  </a:schemeClr>
                </a:solidFill>
              </a:defRPr>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p:txBody>
      </p:sp>
      <p:sp>
        <p:nvSpPr>
          <p:cNvPr id="7" name="Date Placeholder 6"/>
          <p:cNvSpPr>
            <a:spLocks noGrp="1"/>
          </p:cNvSpPr>
          <p:nvPr>
            <p:ph type="dt" sz="half" idx="10"/>
          </p:nvPr>
        </p:nvSpPr>
        <p:spPr/>
        <p:txBody>
          <a:bodyPr/>
          <a:lstStyle/>
          <a:p>
            <a:fld id="{80BC36DE-4CFC-4C44-901F-60703D5247B0}" type="datetimeFigureOut">
              <a:rPr lang="en-US" smtClean="0"/>
              <a:pPr/>
              <a:t>2/6/2013</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859B8D96-D986-4FC2-AA7E-151FA2B59767}" type="slidenum">
              <a:rPr lang="en-AU" smtClean="0"/>
              <a:pPr/>
              <a:t>‹#›</a:t>
            </a:fld>
            <a:endParaRPr lang="en-A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p:txBody>
          <a:bodyPr/>
          <a:lstStyle/>
          <a:p>
            <a:fld id="{80BC36DE-4CFC-4C44-901F-60703D5247B0}" type="datetimeFigureOut">
              <a:rPr lang="en-US" smtClean="0"/>
              <a:pPr/>
              <a:t>2/6/2013</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859B8D96-D986-4FC2-AA7E-151FA2B59767}" type="slidenum">
              <a:rPr lang="en-AU" smtClean="0"/>
              <a:pPr/>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BC36DE-4CFC-4C44-901F-60703D5247B0}" type="datetimeFigureOut">
              <a:rPr lang="en-US" smtClean="0"/>
              <a:pPr/>
              <a:t>2/6/2013</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859B8D96-D986-4FC2-AA7E-151FA2B59767}" type="slidenum">
              <a:rPr lang="en-AU" smtClean="0"/>
              <a:pPr/>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solidFill>
                  <a:schemeClr val="bg1">
                    <a:lumMod val="65000"/>
                  </a:schemeClr>
                </a:solidFill>
              </a:defRPr>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0BC36DE-4CFC-4C44-901F-60703D5247B0}" type="datetimeFigureOut">
              <a:rPr lang="en-US" smtClean="0"/>
              <a:pPr/>
              <a:t>2/6/2013</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859B8D96-D986-4FC2-AA7E-151FA2B59767}" type="slidenum">
              <a:rPr lang="en-AU" smtClean="0"/>
              <a:pPr/>
              <a:t>‹#›</a:t>
            </a:fld>
            <a:endParaRPr lang="en-A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0BC36DE-4CFC-4C44-901F-60703D5247B0}" type="datetimeFigureOut">
              <a:rPr lang="en-US" smtClean="0"/>
              <a:pPr/>
              <a:t>2/6/2013</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859B8D96-D986-4FC2-AA7E-151FA2B59767}" type="slidenum">
              <a:rPr lang="en-AU" smtClean="0"/>
              <a:pPr/>
              <a:t>‹#›</a:t>
            </a:fld>
            <a:endParaRPr lang="en-A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gif"/><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cstate="print">
            <a:alphaModFix amt="26000"/>
            <a:lum/>
          </a:blip>
          <a:srcRect/>
          <a:stretch>
            <a:fillRect l="-98000" r="-98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AU"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BC36DE-4CFC-4C44-901F-60703D5247B0}" type="datetimeFigureOut">
              <a:rPr lang="en-US" smtClean="0"/>
              <a:pPr/>
              <a:t>2/6/2013</a:t>
            </a:fld>
            <a:endParaRPr lang="en-A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9B8D96-D986-4FC2-AA7E-151FA2B59767}" type="slidenum">
              <a:rPr lang="en-AU" smtClean="0"/>
              <a:pPr/>
              <a:t>‹#›</a:t>
            </a:fld>
            <a:endParaRPr lang="en-AU"/>
          </a:p>
        </p:txBody>
      </p:sp>
      <p:pic>
        <p:nvPicPr>
          <p:cNvPr id="7" name="Picture 6" descr="AG ALRC_inline.eps"/>
          <p:cNvPicPr>
            <a:picLocks noChangeAspect="1"/>
          </p:cNvPicPr>
          <p:nvPr/>
        </p:nvPicPr>
        <p:blipFill>
          <a:blip r:embed="rId12" cstate="print">
            <a:duotone>
              <a:schemeClr val="accent2">
                <a:shade val="45000"/>
                <a:satMod val="135000"/>
              </a:schemeClr>
              <a:prstClr val="white"/>
            </a:duotone>
          </a:blip>
          <a:stretch>
            <a:fillRect/>
          </a:stretch>
        </p:blipFill>
        <p:spPr>
          <a:xfrm>
            <a:off x="3428992" y="6260452"/>
            <a:ext cx="2362719" cy="454696"/>
          </a:xfrm>
          <a:prstGeom prst="rect">
            <a:avLst/>
          </a:prstGeom>
        </p:spPr>
      </p:pic>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Lst>
  <p:txStyles>
    <p:titleStyle>
      <a:lvl1pPr algn="ctr" defTabSz="914400" rtl="0" eaLnBrk="1" latinLnBrk="0" hangingPunct="1">
        <a:spcBef>
          <a:spcPct val="0"/>
        </a:spcBef>
        <a:buNone/>
        <a:defRPr sz="4400" kern="1200">
          <a:solidFill>
            <a:srgbClr val="004E4C"/>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lumMod val="75000"/>
              <a:lumOff val="2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rgbClr val="004E4C"/>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lumMod val="75000"/>
              <a:lumOff val="2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alrc.gov.au/publications/copyright-ip42"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futureofcopyright.com/home/blog-post/2013/01/15/commission-presents-new-priorities-for-the-eu-digital-agenda-2013-2014.html" TargetMode="External"/><Relationship Id="rId2" Type="http://schemas.openxmlformats.org/officeDocument/2006/relationships/hyperlink" Target="http://www.ipo.gov.uk/types/hargreaves.htm" TargetMode="External"/><Relationship Id="rId1" Type="http://schemas.openxmlformats.org/officeDocument/2006/relationships/slideLayout" Target="../slideLayouts/slideLayout2.xml"/><Relationship Id="rId5" Type="http://schemas.openxmlformats.org/officeDocument/2006/relationships/hyperlink" Target="http://www.youtube.com/user/wipo" TargetMode="External"/><Relationship Id="rId4" Type="http://schemas.openxmlformats.org/officeDocument/2006/relationships/hyperlink" Target="http://www.copyright.gov/orphan/"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AU" dirty="0" smtClean="0"/>
              <a:t>Parliamentary Library Lecture</a:t>
            </a:r>
            <a:br>
              <a:rPr lang="en-AU" dirty="0" smtClean="0"/>
            </a:br>
            <a:r>
              <a:rPr lang="en-AU" dirty="0" smtClean="0"/>
              <a:t>7 February 2013</a:t>
            </a:r>
            <a:endParaRPr lang="en-AU" dirty="0"/>
          </a:p>
        </p:txBody>
      </p:sp>
      <p:sp>
        <p:nvSpPr>
          <p:cNvPr id="3" name="Subtitle 2"/>
          <p:cNvSpPr>
            <a:spLocks noGrp="1"/>
          </p:cNvSpPr>
          <p:nvPr>
            <p:ph type="subTitle" idx="1"/>
          </p:nvPr>
        </p:nvSpPr>
        <p:spPr/>
        <p:txBody>
          <a:bodyPr/>
          <a:lstStyle/>
          <a:p>
            <a:r>
              <a:rPr lang="en-AU" dirty="0" smtClean="0"/>
              <a:t>Professor Jill McKeough</a:t>
            </a:r>
          </a:p>
          <a:p>
            <a:r>
              <a:rPr lang="en-AU" dirty="0" smtClean="0"/>
              <a:t>Australian Law Reform Commission</a:t>
            </a:r>
            <a:endParaRPr lang="en-AU"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The ‘political economy’ of copyright</a:t>
            </a:r>
            <a:endParaRPr lang="en-AU" dirty="0"/>
          </a:p>
        </p:txBody>
      </p:sp>
      <p:sp>
        <p:nvSpPr>
          <p:cNvPr id="3" name="Content Placeholder 2"/>
          <p:cNvSpPr>
            <a:spLocks noGrp="1"/>
          </p:cNvSpPr>
          <p:nvPr>
            <p:ph sz="half" idx="1"/>
          </p:nvPr>
        </p:nvSpPr>
        <p:spPr/>
        <p:txBody>
          <a:bodyPr/>
          <a:lstStyle/>
          <a:p>
            <a:r>
              <a:rPr lang="en-AU" dirty="0" smtClean="0"/>
              <a:t>Has changed...</a:t>
            </a:r>
          </a:p>
          <a:p>
            <a:r>
              <a:rPr lang="en-AU" dirty="0" smtClean="0"/>
              <a:t>Users now organise themselves and express their views (ACTA; SOPA;PIPA...)</a:t>
            </a:r>
          </a:p>
          <a:p>
            <a:r>
              <a:rPr lang="en-AU" dirty="0" smtClean="0"/>
              <a:t>It is recognised that transformative use is one form of innovation</a:t>
            </a:r>
          </a:p>
          <a:p>
            <a:r>
              <a:rPr lang="en-AU" dirty="0" smtClean="0"/>
              <a:t>Want to avoid situations that will slow down/prevent innovation. </a:t>
            </a:r>
          </a:p>
          <a:p>
            <a:r>
              <a:rPr lang="en-AU" dirty="0" smtClean="0"/>
              <a:t>At the same time, don’t want people to ‘pinch’ people’s creative efforts</a:t>
            </a:r>
          </a:p>
          <a:p>
            <a:endParaRPr lang="en-A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smtClean="0"/>
              <a:t>Commercial /non-commercial</a:t>
            </a:r>
            <a:endParaRPr lang="en-AU" dirty="0"/>
          </a:p>
        </p:txBody>
      </p:sp>
      <p:sp>
        <p:nvSpPr>
          <p:cNvPr id="3" name="Content Placeholder 2"/>
          <p:cNvSpPr>
            <a:spLocks noGrp="1"/>
          </p:cNvSpPr>
          <p:nvPr>
            <p:ph idx="1"/>
          </p:nvPr>
        </p:nvSpPr>
        <p:spPr/>
        <p:txBody>
          <a:bodyPr>
            <a:normAutofit/>
          </a:bodyPr>
          <a:lstStyle/>
          <a:p>
            <a:r>
              <a:rPr lang="en-AU" dirty="0" smtClean="0"/>
              <a:t>Copyright Council Expert Group has recommended an exception for non-commercial, transformative use of copyright works</a:t>
            </a:r>
          </a:p>
          <a:p>
            <a:r>
              <a:rPr lang="en-AU" dirty="0" smtClean="0"/>
              <a:t>What is ‘non-commercial’?</a:t>
            </a:r>
          </a:p>
          <a:p>
            <a:r>
              <a:rPr lang="en-AU" dirty="0" smtClean="0"/>
              <a:t>Who knows what will become the next big thing?</a:t>
            </a:r>
          </a:p>
          <a:p>
            <a:r>
              <a:rPr lang="en-AU" dirty="0" smtClean="0"/>
              <a:t>Should a ‘mash-up exception’ be confined to non-commercial use?</a:t>
            </a:r>
          </a:p>
          <a:p>
            <a:r>
              <a:rPr lang="en-AU" dirty="0" smtClean="0"/>
              <a:t>Do we need any such exception at all?</a:t>
            </a:r>
            <a:endParaRPr lang="en-A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Moral rights</a:t>
            </a:r>
            <a:endParaRPr lang="en-AU" dirty="0"/>
          </a:p>
        </p:txBody>
      </p:sp>
      <p:sp>
        <p:nvSpPr>
          <p:cNvPr id="3" name="Content Placeholder 2"/>
          <p:cNvSpPr>
            <a:spLocks noGrp="1"/>
          </p:cNvSpPr>
          <p:nvPr>
            <p:ph idx="1"/>
          </p:nvPr>
        </p:nvSpPr>
        <p:spPr/>
        <p:txBody>
          <a:bodyPr>
            <a:normAutofit lnSpcReduction="10000"/>
          </a:bodyPr>
          <a:lstStyle/>
          <a:p>
            <a:r>
              <a:rPr lang="en-AU" dirty="0" smtClean="0"/>
              <a:t>Last year the Fed Magistrate’s Court held that a </a:t>
            </a:r>
            <a:r>
              <a:rPr lang="en-AU" dirty="0" err="1" smtClean="0"/>
              <a:t>mashup</a:t>
            </a:r>
            <a:r>
              <a:rPr lang="en-AU" dirty="0" smtClean="0"/>
              <a:t> involving a few words mixed into a song was prejudicial to the artist’s moral right of integrity. It was not necessary for the artist to show any actual damage. The artist was awarded $10,000 damages for infringement of his moral rights.</a:t>
            </a:r>
          </a:p>
          <a:p>
            <a:r>
              <a:rPr lang="en-AU" i="1" dirty="0" smtClean="0"/>
              <a:t>Perez v Fernandez</a:t>
            </a:r>
            <a:r>
              <a:rPr lang="en-AU" dirty="0" smtClean="0"/>
              <a:t> [2012] FMCA 2 (10 Feb 2012)</a:t>
            </a:r>
          </a:p>
          <a:p>
            <a:r>
              <a:rPr lang="en-AU" dirty="0" smtClean="0"/>
              <a:t>It is also important to consider issues relating to Indigenous culture and cultural practices in the context of digitisation of individual, family and community material.</a:t>
            </a:r>
          </a:p>
          <a:p>
            <a:endParaRPr lang="en-A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55 Questions asked</a:t>
            </a:r>
            <a:endParaRPr lang="en-AU" dirty="0"/>
          </a:p>
        </p:txBody>
      </p:sp>
      <p:sp>
        <p:nvSpPr>
          <p:cNvPr id="3" name="Content Placeholder 2"/>
          <p:cNvSpPr>
            <a:spLocks noGrp="1"/>
          </p:cNvSpPr>
          <p:nvPr>
            <p:ph idx="1"/>
          </p:nvPr>
        </p:nvSpPr>
        <p:spPr/>
        <p:txBody>
          <a:bodyPr>
            <a:normAutofit/>
          </a:bodyPr>
          <a:lstStyle/>
          <a:p>
            <a:r>
              <a:rPr lang="en-AU" dirty="0" smtClean="0"/>
              <a:t>Issues paper released 20 August 2012</a:t>
            </a:r>
          </a:p>
          <a:p>
            <a:r>
              <a:rPr lang="en-AU" dirty="0" smtClean="0"/>
              <a:t>Submissions due mid November</a:t>
            </a:r>
          </a:p>
          <a:p>
            <a:r>
              <a:rPr lang="en-AU" dirty="0" smtClean="0">
                <a:hlinkClick r:id="rId2"/>
              </a:rPr>
              <a:t>http://www.alrc.gov.au/publications/copyright-ip42</a:t>
            </a:r>
            <a:endParaRPr lang="en-AU" dirty="0" smtClean="0"/>
          </a:p>
          <a:p>
            <a:r>
              <a:rPr lang="en-AU" dirty="0" smtClean="0"/>
              <a:t>One question is about whether the correct principles for reform have been identified</a:t>
            </a:r>
            <a:endParaRPr lang="en-A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Issues identified include:</a:t>
            </a:r>
            <a:endParaRPr lang="en-AU" dirty="0"/>
          </a:p>
        </p:txBody>
      </p:sp>
      <p:sp>
        <p:nvSpPr>
          <p:cNvPr id="3" name="Content Placeholder 2"/>
          <p:cNvSpPr>
            <a:spLocks noGrp="1"/>
          </p:cNvSpPr>
          <p:nvPr>
            <p:ph idx="1"/>
          </p:nvPr>
        </p:nvSpPr>
        <p:spPr/>
        <p:txBody>
          <a:bodyPr/>
          <a:lstStyle/>
          <a:p>
            <a:r>
              <a:rPr lang="en-AU" dirty="0" smtClean="0"/>
              <a:t>Caching and indexing, cloud computing, private copying, social media use, transformative use, orphan works, data and text mining, crown use, retransmission, statutory licences, educational use, fair dealing and other free-use exceptions, contracting out, competition issues, cultural policy, regulatory policy, technology neutrality... </a:t>
            </a:r>
          </a:p>
          <a:p>
            <a:r>
              <a:rPr lang="en-AU" dirty="0" smtClean="0"/>
              <a:t>A number of submissions are concerned that piracy, enforcement and internet service provider liability are not within the TORs</a:t>
            </a:r>
          </a:p>
          <a:p>
            <a:endParaRPr lang="en-A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And the big one....</a:t>
            </a:r>
            <a:endParaRPr lang="en-AU" dirty="0"/>
          </a:p>
        </p:txBody>
      </p:sp>
      <p:sp>
        <p:nvSpPr>
          <p:cNvPr id="3" name="Content Placeholder 2"/>
          <p:cNvSpPr>
            <a:spLocks noGrp="1"/>
          </p:cNvSpPr>
          <p:nvPr>
            <p:ph idx="1"/>
          </p:nvPr>
        </p:nvSpPr>
        <p:spPr/>
        <p:txBody>
          <a:bodyPr>
            <a:normAutofit fontScale="85000" lnSpcReduction="10000"/>
          </a:bodyPr>
          <a:lstStyle/>
          <a:p>
            <a:r>
              <a:rPr lang="en-AU" dirty="0" smtClean="0"/>
              <a:t>Fair use exception</a:t>
            </a:r>
          </a:p>
          <a:p>
            <a:r>
              <a:rPr lang="en-AU" dirty="0" smtClean="0"/>
              <a:t>Should further exception(s) recognise ‘fair use’?</a:t>
            </a:r>
          </a:p>
          <a:p>
            <a:r>
              <a:rPr lang="en-AU" dirty="0" smtClean="0"/>
              <a:t>Australia has a closed list of permitted purposes for ‘fair dealing’ with copyright material</a:t>
            </a:r>
          </a:p>
          <a:p>
            <a:r>
              <a:rPr lang="en-AU" dirty="0" smtClean="0"/>
              <a:t>How would this be understood in the Australian context?</a:t>
            </a:r>
          </a:p>
          <a:p>
            <a:r>
              <a:rPr lang="en-AU" dirty="0" smtClean="0"/>
              <a:t>Section 200AB </a:t>
            </a:r>
          </a:p>
          <a:p>
            <a:pPr lvl="1"/>
            <a:r>
              <a:rPr lang="en-AU" dirty="0" smtClean="0"/>
              <a:t>introduced in 2006 to allow any use of a work that is made ‘for the purpose of maintaining or operating the library or archives’</a:t>
            </a:r>
          </a:p>
          <a:p>
            <a:pPr lvl="1"/>
            <a:r>
              <a:rPr lang="en-AU" dirty="0" smtClean="0"/>
              <a:t>Also to assist in ‘giving educational instruction’</a:t>
            </a:r>
          </a:p>
          <a:p>
            <a:pPr lvl="1"/>
            <a:r>
              <a:rPr lang="en-AU" dirty="0" smtClean="0"/>
              <a:t>BUT: ‘The provision has not been used to a great extent because it is too limited, and cultural institutions are unsure about how to use s 200AB in accordance with their institutional risk management, relationship management and other policies’.</a:t>
            </a:r>
          </a:p>
          <a:p>
            <a:endParaRPr lang="en-A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ALRC processes</a:t>
            </a:r>
            <a:endParaRPr lang="en-AU" dirty="0"/>
          </a:p>
        </p:txBody>
      </p:sp>
      <p:sp>
        <p:nvSpPr>
          <p:cNvPr id="3" name="Content Placeholder 2"/>
          <p:cNvSpPr>
            <a:spLocks noGrp="1"/>
          </p:cNvSpPr>
          <p:nvPr>
            <p:ph idx="1"/>
          </p:nvPr>
        </p:nvSpPr>
        <p:spPr/>
        <p:txBody>
          <a:bodyPr>
            <a:normAutofit/>
          </a:bodyPr>
          <a:lstStyle/>
          <a:p>
            <a:r>
              <a:rPr lang="en-AU" dirty="0" smtClean="0"/>
              <a:t>Consultations to identify the issues - followed by the Issues Paper</a:t>
            </a:r>
          </a:p>
          <a:p>
            <a:r>
              <a:rPr lang="en-AU" dirty="0" smtClean="0"/>
              <a:t>Further consultations to find out the ‘headlines’ in submissions for further investigation</a:t>
            </a:r>
          </a:p>
          <a:p>
            <a:r>
              <a:rPr lang="en-AU" dirty="0" smtClean="0"/>
              <a:t>Reference groups and roundtables with industry/academic/stakeholder groups</a:t>
            </a:r>
          </a:p>
          <a:p>
            <a:r>
              <a:rPr lang="en-AU" dirty="0" smtClean="0"/>
              <a:t>Discussion Paper (May/June)</a:t>
            </a:r>
          </a:p>
          <a:p>
            <a:r>
              <a:rPr lang="en-AU" dirty="0" smtClean="0"/>
              <a:t>Further consultations to discuss proposals in DP</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Criticism of ALRC process</a:t>
            </a:r>
            <a:endParaRPr lang="en-AU" dirty="0"/>
          </a:p>
        </p:txBody>
      </p:sp>
      <p:sp>
        <p:nvSpPr>
          <p:cNvPr id="3" name="Content Placeholder 2"/>
          <p:cNvSpPr>
            <a:spLocks noGrp="1"/>
          </p:cNvSpPr>
          <p:nvPr>
            <p:ph idx="1"/>
          </p:nvPr>
        </p:nvSpPr>
        <p:spPr/>
        <p:txBody>
          <a:bodyPr>
            <a:normAutofit/>
          </a:bodyPr>
          <a:lstStyle/>
          <a:p>
            <a:r>
              <a:rPr lang="en-AU" dirty="0" smtClean="0"/>
              <a:t>Advisory Committee is ‘biased’ (We disagree)</a:t>
            </a:r>
          </a:p>
          <a:p>
            <a:r>
              <a:rPr lang="en-AU" dirty="0" smtClean="0"/>
              <a:t>‘Not one person with a commercial background or understanding of the content and creative industries’ (Some people very surprised to hear that)</a:t>
            </a:r>
          </a:p>
          <a:p>
            <a:r>
              <a:rPr lang="en-AU" dirty="0" smtClean="0"/>
              <a:t>Reference groups of relevant stakeholders being established</a:t>
            </a:r>
          </a:p>
          <a:p>
            <a:r>
              <a:rPr lang="en-AU" dirty="0" smtClean="0"/>
              <a:t>Anti-commercial bias/conflict of interest/misleading content (we disagree)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Overview of submissions</a:t>
            </a:r>
            <a:endParaRPr lang="en-AU" dirty="0"/>
          </a:p>
        </p:txBody>
      </p:sp>
      <p:sp>
        <p:nvSpPr>
          <p:cNvPr id="3" name="Content Placeholder 2"/>
          <p:cNvSpPr>
            <a:spLocks noGrp="1"/>
          </p:cNvSpPr>
          <p:nvPr>
            <p:ph sz="half" idx="1"/>
          </p:nvPr>
        </p:nvSpPr>
        <p:spPr/>
        <p:txBody>
          <a:bodyPr/>
          <a:lstStyle/>
          <a:p>
            <a:r>
              <a:rPr lang="en-AU" dirty="0" smtClean="0"/>
              <a:t>More than 280 submissions received</a:t>
            </a:r>
          </a:p>
          <a:p>
            <a:r>
              <a:rPr lang="en-AU" dirty="0" smtClean="0"/>
              <a:t>Some are very polarised </a:t>
            </a:r>
          </a:p>
          <a:p>
            <a:r>
              <a:rPr lang="en-AU" dirty="0" smtClean="0"/>
              <a:t>Many are very constructive and give us good information</a:t>
            </a:r>
          </a:p>
          <a:p>
            <a:r>
              <a:rPr lang="en-AU" dirty="0" smtClean="0"/>
              <a:t>Overall agreement with the policy parameters</a:t>
            </a:r>
          </a:p>
          <a:p>
            <a:pPr lvl="1"/>
            <a:r>
              <a:rPr lang="en-AU" dirty="0" smtClean="0"/>
              <a:t>Everyone agrees that copyright is an incentive to innovation and creativity</a:t>
            </a:r>
          </a:p>
          <a:p>
            <a:pPr lvl="1"/>
            <a:r>
              <a:rPr lang="en-AU" dirty="0" smtClean="0"/>
              <a:t>authorship is important </a:t>
            </a:r>
          </a:p>
          <a:p>
            <a:pPr lvl="1"/>
            <a:r>
              <a:rPr lang="en-AU" dirty="0" smtClean="0"/>
              <a:t>International obligations must be adhered to</a:t>
            </a:r>
          </a:p>
          <a:p>
            <a:endParaRPr lang="en-AU"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Commentary on the submissions</a:t>
            </a:r>
            <a:endParaRPr lang="en-AU" dirty="0"/>
          </a:p>
        </p:txBody>
      </p:sp>
      <p:sp>
        <p:nvSpPr>
          <p:cNvPr id="3" name="Content Placeholder 2"/>
          <p:cNvSpPr>
            <a:spLocks noGrp="1"/>
          </p:cNvSpPr>
          <p:nvPr>
            <p:ph sz="half" idx="1"/>
          </p:nvPr>
        </p:nvSpPr>
        <p:spPr/>
        <p:txBody>
          <a:bodyPr>
            <a:normAutofit lnSpcReduction="10000"/>
          </a:bodyPr>
          <a:lstStyle/>
          <a:p>
            <a:r>
              <a:rPr lang="en-AU" dirty="0" smtClean="0"/>
              <a:t>Twitter</a:t>
            </a:r>
          </a:p>
          <a:p>
            <a:r>
              <a:rPr lang="en-AU" dirty="0" smtClean="0"/>
              <a:t>Blogs</a:t>
            </a:r>
          </a:p>
          <a:p>
            <a:r>
              <a:rPr lang="en-AU" dirty="0" smtClean="0"/>
              <a:t>Tech journalists</a:t>
            </a:r>
          </a:p>
          <a:p>
            <a:r>
              <a:rPr lang="en-AU" dirty="0" smtClean="0"/>
              <a:t>Some financial press</a:t>
            </a:r>
          </a:p>
          <a:p>
            <a:r>
              <a:rPr lang="en-AU" dirty="0" smtClean="0"/>
              <a:t>A blog comment: ‘Here is a submission that's been dusted off from the 1996 pile. It's an exquisite example of early internet thinking. It toes a hard conservative line. The only thing good about it is its consistency. It bangs an old drum and keeps banging it remorselessly’.</a:t>
            </a:r>
          </a:p>
          <a:p>
            <a:endParaRPr lang="en-A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Copyright in the Digital Economy</a:t>
            </a:r>
            <a:endParaRPr lang="en-AU" dirty="0"/>
          </a:p>
        </p:txBody>
      </p:sp>
      <p:sp>
        <p:nvSpPr>
          <p:cNvPr id="3" name="Content Placeholder 2"/>
          <p:cNvSpPr>
            <a:spLocks noGrp="1"/>
          </p:cNvSpPr>
          <p:nvPr>
            <p:ph sz="half" idx="1"/>
          </p:nvPr>
        </p:nvSpPr>
        <p:spPr/>
        <p:txBody>
          <a:bodyPr/>
          <a:lstStyle/>
          <a:p>
            <a:r>
              <a:rPr lang="en-AU" dirty="0" smtClean="0"/>
              <a:t>Review foreshadowed by AG </a:t>
            </a:r>
            <a:r>
              <a:rPr lang="en-AU" dirty="0" err="1" smtClean="0"/>
              <a:t>McLelland</a:t>
            </a:r>
            <a:r>
              <a:rPr lang="en-AU" dirty="0" smtClean="0"/>
              <a:t> in February 2011</a:t>
            </a:r>
          </a:p>
          <a:p>
            <a:r>
              <a:rPr lang="en-AU" dirty="0" smtClean="0"/>
              <a:t>Announced October 2012</a:t>
            </a:r>
          </a:p>
          <a:p>
            <a:r>
              <a:rPr lang="en-AU" dirty="0" smtClean="0"/>
              <a:t>Commenced May 2012</a:t>
            </a:r>
          </a:p>
          <a:p>
            <a:r>
              <a:rPr lang="en-AU" dirty="0" smtClean="0"/>
              <a:t>Terms of Reference 30 June 2012</a:t>
            </a:r>
          </a:p>
          <a:p>
            <a:r>
              <a:rPr lang="en-AU" dirty="0" smtClean="0"/>
              <a:t>Discussion paper 31 May 2013</a:t>
            </a:r>
          </a:p>
          <a:p>
            <a:r>
              <a:rPr lang="en-AU" dirty="0" smtClean="0"/>
              <a:t>Final Report due 30 November 2013</a:t>
            </a:r>
            <a:endParaRPr lang="en-A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Range of submissions</a:t>
            </a:r>
            <a:endParaRPr lang="en-AU" dirty="0"/>
          </a:p>
        </p:txBody>
      </p:sp>
      <p:sp>
        <p:nvSpPr>
          <p:cNvPr id="3" name="Content Placeholder 2"/>
          <p:cNvSpPr>
            <a:spLocks noGrp="1"/>
          </p:cNvSpPr>
          <p:nvPr>
            <p:ph sz="half" idx="1"/>
          </p:nvPr>
        </p:nvSpPr>
        <p:spPr/>
        <p:txBody>
          <a:bodyPr>
            <a:normAutofit fontScale="77500" lnSpcReduction="20000"/>
          </a:bodyPr>
          <a:lstStyle/>
          <a:p>
            <a:r>
              <a:rPr lang="en-AU" smtClean="0"/>
              <a:t>Submissions include:</a:t>
            </a:r>
            <a:endParaRPr lang="en-AU" dirty="0" smtClean="0"/>
          </a:p>
          <a:p>
            <a:r>
              <a:rPr lang="en-AU" dirty="0" smtClean="0"/>
              <a:t>Academics (individuals and groups)</a:t>
            </a:r>
          </a:p>
          <a:p>
            <a:r>
              <a:rPr lang="en-AU" dirty="0" smtClean="0"/>
              <a:t>Creators and organisations (authors, directors, photographers and others)</a:t>
            </a:r>
          </a:p>
          <a:p>
            <a:r>
              <a:rPr lang="en-AU" dirty="0" smtClean="0"/>
              <a:t>Education sector</a:t>
            </a:r>
          </a:p>
          <a:p>
            <a:r>
              <a:rPr lang="en-AU" dirty="0" smtClean="0"/>
              <a:t>GLAM (galleries, libraries, archives and museums)</a:t>
            </a:r>
          </a:p>
          <a:p>
            <a:r>
              <a:rPr lang="en-AU" dirty="0" smtClean="0"/>
              <a:t>Government authorities, (ACCC; ACMA; IP Australia; Standards Australia and others)</a:t>
            </a:r>
          </a:p>
          <a:p>
            <a:r>
              <a:rPr lang="en-AU" dirty="0" smtClean="0"/>
              <a:t>Media/broadcasting/other content organisations and industry bodies</a:t>
            </a:r>
          </a:p>
          <a:p>
            <a:r>
              <a:rPr lang="en-AU" dirty="0" smtClean="0"/>
              <a:t>Music organisations </a:t>
            </a:r>
          </a:p>
          <a:p>
            <a:r>
              <a:rPr lang="en-AU" dirty="0" smtClean="0"/>
              <a:t>On-line service providers</a:t>
            </a:r>
          </a:p>
          <a:p>
            <a:r>
              <a:rPr lang="en-AU" dirty="0" smtClean="0"/>
              <a:t>Publishers and publisher organisations</a:t>
            </a:r>
          </a:p>
          <a:p>
            <a:r>
              <a:rPr lang="en-AU" dirty="0" smtClean="0"/>
              <a:t>Rights management organisations</a:t>
            </a:r>
          </a:p>
          <a:p>
            <a:endParaRPr lang="en-AU" dirty="0" smtClean="0"/>
          </a:p>
          <a:p>
            <a:endParaRPr lang="en-AU"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What will change?</a:t>
            </a:r>
            <a:endParaRPr lang="en-AU" dirty="0"/>
          </a:p>
        </p:txBody>
      </p:sp>
      <p:sp>
        <p:nvSpPr>
          <p:cNvPr id="3" name="Content Placeholder 2"/>
          <p:cNvSpPr>
            <a:spLocks noGrp="1"/>
          </p:cNvSpPr>
          <p:nvPr>
            <p:ph idx="1"/>
          </p:nvPr>
        </p:nvSpPr>
        <p:spPr/>
        <p:txBody>
          <a:bodyPr>
            <a:normAutofit/>
          </a:bodyPr>
          <a:lstStyle/>
          <a:p>
            <a:r>
              <a:rPr lang="en-AU" dirty="0" smtClean="0"/>
              <a:t>Copyright law needs to respond to changes in technology, consumer demand and markets. Copyright also needs to have a degree of predictability so as to ensure sufficient certainty as to the existence of rights and the permissible use of copyright materials, leading to minimal transaction costs for owners of users and avoiding uncertainty and litigation. </a:t>
            </a:r>
          </a:p>
          <a:p>
            <a:pPr>
              <a:buNone/>
            </a:pPr>
            <a:endParaRPr lang="en-A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normAutofit fontScale="90000"/>
          </a:bodyPr>
          <a:lstStyle/>
          <a:p>
            <a:r>
              <a:rPr lang="en-AU" dirty="0" smtClean="0"/>
              <a:t>Copyright and the Digital Economy</a:t>
            </a:r>
            <a:endParaRPr lang="en-AU" dirty="0"/>
          </a:p>
        </p:txBody>
      </p:sp>
      <p:sp>
        <p:nvSpPr>
          <p:cNvPr id="3" name="Content Placeholder 2"/>
          <p:cNvSpPr>
            <a:spLocks noGrp="1"/>
          </p:cNvSpPr>
          <p:nvPr>
            <p:ph idx="4294967295"/>
          </p:nvPr>
        </p:nvSpPr>
        <p:spPr>
          <a:xfrm>
            <a:off x="457200" y="1600200"/>
            <a:ext cx="8229600" cy="4525963"/>
          </a:xfrm>
        </p:spPr>
        <p:txBody>
          <a:bodyPr/>
          <a:lstStyle/>
          <a:p>
            <a:pPr lvl="1"/>
            <a:r>
              <a:rPr lang="en-AU" dirty="0" smtClean="0"/>
              <a:t>the adequacy and appropriateness of exceptions and statutory licences and to ensure that Australia’s economic and cultural development is supported by these laws</a:t>
            </a:r>
          </a:p>
          <a:p>
            <a:pPr lvl="1">
              <a:buNone/>
            </a:pPr>
            <a:endParaRPr lang="en-AU" dirty="0" smtClean="0"/>
          </a:p>
          <a:p>
            <a:pPr lvl="1"/>
            <a:r>
              <a:rPr lang="en-AU" dirty="0" smtClean="0"/>
              <a:t>the importance of the digital economy and the opportunities for innovation leading to national economic and cultural development created by the emergence of new digital technologies</a:t>
            </a:r>
          </a:p>
          <a:p>
            <a:pPr lvl="1">
              <a:buNone/>
            </a:pPr>
            <a:endParaRPr lang="en-AU"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60648"/>
            <a:ext cx="8229600" cy="1143000"/>
          </a:xfrm>
        </p:spPr>
        <p:txBody>
          <a:bodyPr>
            <a:normAutofit/>
          </a:bodyPr>
          <a:lstStyle/>
          <a:p>
            <a:r>
              <a:rPr lang="en-AU" dirty="0" smtClean="0"/>
              <a:t>What is copyright for?</a:t>
            </a:r>
            <a:endParaRPr lang="en-AU" dirty="0"/>
          </a:p>
        </p:txBody>
      </p:sp>
      <p:sp>
        <p:nvSpPr>
          <p:cNvPr id="3" name="Content Placeholder 2"/>
          <p:cNvSpPr>
            <a:spLocks noGrp="1"/>
          </p:cNvSpPr>
          <p:nvPr>
            <p:ph sz="half" idx="1"/>
          </p:nvPr>
        </p:nvSpPr>
        <p:spPr/>
        <p:txBody>
          <a:bodyPr/>
          <a:lstStyle/>
          <a:p>
            <a:r>
              <a:rPr lang="en-AU" dirty="0" smtClean="0"/>
              <a:t>Terms of reference say have regard to the role of copyright in: </a:t>
            </a:r>
          </a:p>
          <a:p>
            <a:r>
              <a:rPr lang="en-AU" dirty="0" smtClean="0"/>
              <a:t>‘providing an incentive to create and disseminate original copyright material(s)’</a:t>
            </a:r>
          </a:p>
          <a:p>
            <a:r>
              <a:rPr lang="en-AU" dirty="0" smtClean="0"/>
              <a:t>‘The general interest of Australians to access, use and interact with content in the advancement of education, research and culture’</a:t>
            </a:r>
          </a:p>
          <a:p>
            <a:r>
              <a:rPr lang="en-AU" dirty="0" smtClean="0"/>
              <a:t>‘The importance of the digital economy...’</a:t>
            </a:r>
          </a:p>
          <a:p>
            <a:endParaRPr lang="en-A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What the Inquiry is not doing:</a:t>
            </a:r>
            <a:endParaRPr lang="en-AU" dirty="0"/>
          </a:p>
        </p:txBody>
      </p:sp>
      <p:sp>
        <p:nvSpPr>
          <p:cNvPr id="3" name="Content Placeholder 2"/>
          <p:cNvSpPr>
            <a:spLocks noGrp="1"/>
          </p:cNvSpPr>
          <p:nvPr>
            <p:ph sz="half" idx="1"/>
          </p:nvPr>
        </p:nvSpPr>
        <p:spPr/>
        <p:txBody>
          <a:bodyPr/>
          <a:lstStyle/>
          <a:p>
            <a:r>
              <a:rPr lang="en-AU" dirty="0" smtClean="0"/>
              <a:t>ISPs : the architectural framework of the digital world, underpins the creation of new commercial entities and practices</a:t>
            </a:r>
          </a:p>
          <a:p>
            <a:r>
              <a:rPr lang="en-AU" dirty="0" smtClean="0"/>
              <a:t>TPMs: technological protection measures </a:t>
            </a:r>
          </a:p>
          <a:p>
            <a:r>
              <a:rPr lang="en-AU" dirty="0" smtClean="0"/>
              <a:t>Other international discussions (EG: use of copyright material for persons with print disabilities)</a:t>
            </a:r>
          </a:p>
          <a:p>
            <a:endParaRPr lang="en-A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We are not reinventing the wheel (or the internet)</a:t>
            </a:r>
            <a:endParaRPr lang="en-AU" dirty="0"/>
          </a:p>
        </p:txBody>
      </p:sp>
      <p:sp>
        <p:nvSpPr>
          <p:cNvPr id="3" name="Content Placeholder 2"/>
          <p:cNvSpPr>
            <a:spLocks noGrp="1"/>
          </p:cNvSpPr>
          <p:nvPr>
            <p:ph sz="half" idx="1"/>
          </p:nvPr>
        </p:nvSpPr>
        <p:spPr/>
        <p:txBody>
          <a:bodyPr>
            <a:normAutofit fontScale="62500" lnSpcReduction="20000"/>
          </a:bodyPr>
          <a:lstStyle/>
          <a:p>
            <a:r>
              <a:rPr lang="en-AU" dirty="0" smtClean="0"/>
              <a:t>Have to take into account other reviews (Convergence, Copyright Law Review Committee, reviews of parts of the copyright act (</a:t>
            </a:r>
            <a:r>
              <a:rPr lang="en-AU" dirty="0" err="1" smtClean="0"/>
              <a:t>eg</a:t>
            </a:r>
            <a:r>
              <a:rPr lang="en-AU" dirty="0" smtClean="0"/>
              <a:t> 2006 reforms)</a:t>
            </a:r>
          </a:p>
          <a:p>
            <a:r>
              <a:rPr lang="en-AU" dirty="0" smtClean="0"/>
              <a:t>Much activity overseas: International developments concerning copyright law and reviews continue to emerge as the ALRC Inquiry progresses.</a:t>
            </a:r>
          </a:p>
          <a:p>
            <a:r>
              <a:rPr lang="en-AU" dirty="0" smtClean="0"/>
              <a:t>Recent news includes the UK Government final response to the Hargreaves Report: </a:t>
            </a:r>
            <a:r>
              <a:rPr lang="en-AU" u="sng" dirty="0" smtClean="0">
                <a:hlinkClick r:id="rId2"/>
              </a:rPr>
              <a:t>http://www.ipo.gov.uk/types/hargreaves.htm</a:t>
            </a:r>
            <a:endParaRPr lang="en-AU" dirty="0" smtClean="0"/>
          </a:p>
          <a:p>
            <a:r>
              <a:rPr lang="en-AU" dirty="0" smtClean="0"/>
              <a:t>The announcement of a review and update of EU copyright law:  </a:t>
            </a:r>
            <a:r>
              <a:rPr lang="en-AU" u="sng" dirty="0" smtClean="0">
                <a:hlinkClick r:id="rId3"/>
              </a:rPr>
              <a:t>http://www.futureofcopyright.com/home/blog-post/2013/01/15/commission-presents-new-priorities-for-the-eu-digital-agenda-2013-2014.html</a:t>
            </a:r>
            <a:r>
              <a:rPr lang="en-AU" dirty="0" smtClean="0"/>
              <a:t>. </a:t>
            </a:r>
          </a:p>
          <a:p>
            <a:r>
              <a:rPr lang="en-AU" dirty="0" smtClean="0"/>
              <a:t>A review of orphan works and copyright is taking place in the US: </a:t>
            </a:r>
            <a:r>
              <a:rPr lang="en-AU" u="sng" dirty="0" smtClean="0">
                <a:hlinkClick r:id="rId4"/>
              </a:rPr>
              <a:t>http://www.copyright.gov/orphan/</a:t>
            </a:r>
            <a:r>
              <a:rPr lang="en-AU" dirty="0" smtClean="0"/>
              <a:t> and </a:t>
            </a:r>
          </a:p>
          <a:p>
            <a:r>
              <a:rPr lang="en-AU" dirty="0" smtClean="0"/>
              <a:t>WIPO is using YouTube to discuss intellectual property rights </a:t>
            </a:r>
            <a:r>
              <a:rPr lang="en-AU" u="sng" dirty="0" smtClean="0">
                <a:hlinkClick r:id="rId5"/>
              </a:rPr>
              <a:t>http://www.youtube.com/user/wipo</a:t>
            </a:r>
            <a:r>
              <a:rPr lang="en-AU" dirty="0" smtClean="0"/>
              <a:t>. </a:t>
            </a:r>
          </a:p>
          <a:p>
            <a:r>
              <a:rPr lang="en-AU" dirty="0" smtClean="0"/>
              <a:t>Irish Review of copyright law due to report in March 2013: http://www.djei.ie/science/ipr/crc_consultation_paper.pdf</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Copyright is very messy</a:t>
            </a:r>
            <a:endParaRPr lang="en-AU" dirty="0"/>
          </a:p>
        </p:txBody>
      </p:sp>
      <p:sp>
        <p:nvSpPr>
          <p:cNvPr id="3" name="Content Placeholder 2"/>
          <p:cNvSpPr>
            <a:spLocks noGrp="1"/>
          </p:cNvSpPr>
          <p:nvPr>
            <p:ph sz="half" idx="1"/>
          </p:nvPr>
        </p:nvSpPr>
        <p:spPr/>
        <p:txBody>
          <a:bodyPr>
            <a:normAutofit lnSpcReduction="10000"/>
          </a:bodyPr>
          <a:lstStyle/>
          <a:p>
            <a:r>
              <a:rPr lang="en-AU" dirty="0" smtClean="0"/>
              <a:t>Too complex and need expensive advice to know how it works</a:t>
            </a:r>
          </a:p>
          <a:p>
            <a:r>
              <a:rPr lang="en-AU" dirty="0" smtClean="0"/>
              <a:t>The Act is very unwieldy – larger than tax or corporations legislation</a:t>
            </a:r>
          </a:p>
          <a:p>
            <a:r>
              <a:rPr lang="en-AU" dirty="0" smtClean="0"/>
              <a:t>‘Exceptions’ to rights are all over the place</a:t>
            </a:r>
          </a:p>
          <a:p>
            <a:r>
              <a:rPr lang="en-AU" dirty="0" smtClean="0"/>
              <a:t>It has been suggested that much complexity results from reform decisions being reached in an ad hoc manner, in relation to specific exceptions, rather than being underpinned by any widely accepted principles.</a:t>
            </a:r>
          </a:p>
          <a:p>
            <a:endParaRPr lang="en-A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Has the role of copyright changed?</a:t>
            </a:r>
            <a:endParaRPr lang="en-AU" dirty="0"/>
          </a:p>
        </p:txBody>
      </p:sp>
      <p:sp>
        <p:nvSpPr>
          <p:cNvPr id="3" name="Content Placeholder 2"/>
          <p:cNvSpPr>
            <a:spLocks noGrp="1"/>
          </p:cNvSpPr>
          <p:nvPr>
            <p:ph sz="half" idx="1"/>
          </p:nvPr>
        </p:nvSpPr>
        <p:spPr/>
        <p:txBody>
          <a:bodyPr/>
          <a:lstStyle/>
          <a:p>
            <a:r>
              <a:rPr lang="en-AU" dirty="0" smtClean="0"/>
              <a:t>‘The erroneous belief that copyright laws are the engine of culture and creativity (in the popular sense) is based on a misperception of the role of copyright in the marketplace’. W </a:t>
            </a:r>
            <a:r>
              <a:rPr lang="en-AU" dirty="0" err="1" smtClean="0"/>
              <a:t>Patry</a:t>
            </a:r>
            <a:r>
              <a:rPr lang="en-AU" dirty="0" smtClean="0"/>
              <a:t> </a:t>
            </a:r>
            <a:r>
              <a:rPr lang="en-AU" i="1" dirty="0" smtClean="0"/>
              <a:t>How to Fix Copyright Law</a:t>
            </a:r>
            <a:r>
              <a:rPr lang="en-AU" dirty="0" smtClean="0"/>
              <a:t> (2011), 29</a:t>
            </a:r>
          </a:p>
          <a:p>
            <a:pPr>
              <a:buNone/>
            </a:pPr>
            <a:r>
              <a:rPr lang="en-AU" dirty="0" smtClean="0"/>
              <a:t>					OR</a:t>
            </a:r>
          </a:p>
          <a:p>
            <a:r>
              <a:rPr lang="en-AU" dirty="0" smtClean="0"/>
              <a:t>‘copyright is a property right and not an instrument of regulation’. (Comments on UK Hargreaves copyright reform report).</a:t>
            </a:r>
          </a:p>
          <a:p>
            <a:endParaRPr lang="en-A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What does a successful digital economy look like?</a:t>
            </a:r>
            <a:endParaRPr lang="en-AU" dirty="0"/>
          </a:p>
        </p:txBody>
      </p:sp>
      <p:sp>
        <p:nvSpPr>
          <p:cNvPr id="3" name="Content Placeholder 2"/>
          <p:cNvSpPr>
            <a:spLocks noGrp="1"/>
          </p:cNvSpPr>
          <p:nvPr>
            <p:ph sz="half" idx="1"/>
          </p:nvPr>
        </p:nvSpPr>
        <p:spPr/>
        <p:txBody>
          <a:bodyPr/>
          <a:lstStyle/>
          <a:p>
            <a:r>
              <a:rPr lang="en-AU" dirty="0" smtClean="0"/>
              <a:t>ALRC is hearing about this in consultations</a:t>
            </a:r>
          </a:p>
          <a:p>
            <a:r>
              <a:rPr lang="en-AU" dirty="0" smtClean="0"/>
              <a:t>A DE does not stand still, </a:t>
            </a:r>
            <a:r>
              <a:rPr lang="en-AU" dirty="0" smtClean="0">
                <a:solidFill>
                  <a:srgbClr val="00B0F0"/>
                </a:solidFill>
              </a:rPr>
              <a:t>characterised by constant innovation</a:t>
            </a:r>
          </a:p>
          <a:p>
            <a:r>
              <a:rPr lang="en-AU" dirty="0" smtClean="0">
                <a:solidFill>
                  <a:srgbClr val="00B0F0"/>
                </a:solidFill>
              </a:rPr>
              <a:t>Has the right regulatory environment </a:t>
            </a:r>
            <a:r>
              <a:rPr lang="en-AU" dirty="0" smtClean="0"/>
              <a:t>(copyright law included)</a:t>
            </a:r>
          </a:p>
          <a:p>
            <a:r>
              <a:rPr lang="en-AU" dirty="0" smtClean="0"/>
              <a:t>Allows use of technology </a:t>
            </a:r>
            <a:r>
              <a:rPr lang="en-AU" dirty="0" smtClean="0">
                <a:solidFill>
                  <a:srgbClr val="00B0F0"/>
                </a:solidFill>
              </a:rPr>
              <a:t>without too many barriers</a:t>
            </a:r>
          </a:p>
          <a:p>
            <a:r>
              <a:rPr lang="en-AU" dirty="0" smtClean="0">
                <a:solidFill>
                  <a:srgbClr val="00B0F0"/>
                </a:solidFill>
              </a:rPr>
              <a:t>Fair use, transformative use, user-generated content</a:t>
            </a:r>
          </a:p>
          <a:p>
            <a:r>
              <a:rPr lang="en-AU" dirty="0" smtClean="0">
                <a:solidFill>
                  <a:schemeClr val="tx1"/>
                </a:solidFill>
              </a:rPr>
              <a:t>Has good networking, allows business and individual to ‘flourish’ on-line </a:t>
            </a:r>
          </a:p>
          <a:p>
            <a:endParaRPr lang="en-AU" dirty="0"/>
          </a:p>
        </p:txBody>
      </p:sp>
    </p:spTree>
  </p:cSld>
  <p:clrMapOvr>
    <a:masterClrMapping/>
  </p:clrMapOvr>
</p:sld>
</file>

<file path=ppt/theme/theme1.xml><?xml version="1.0" encoding="utf-8"?>
<a:theme xmlns:a="http://schemas.openxmlformats.org/drawingml/2006/main" name="funky background">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funky background</Template>
  <TotalTime>795</TotalTime>
  <Words>1315</Words>
  <Application>Microsoft Office PowerPoint</Application>
  <PresentationFormat>On-screen Show (4:3)</PresentationFormat>
  <Paragraphs>119</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funky background</vt:lpstr>
      <vt:lpstr>Parliamentary Library Lecture 7 February 2013</vt:lpstr>
      <vt:lpstr>Copyright in the Digital Economy</vt:lpstr>
      <vt:lpstr>Copyright and the Digital Economy</vt:lpstr>
      <vt:lpstr>What is copyright for?</vt:lpstr>
      <vt:lpstr>What the Inquiry is not doing:</vt:lpstr>
      <vt:lpstr>We are not reinventing the wheel (or the internet)</vt:lpstr>
      <vt:lpstr>Copyright is very messy</vt:lpstr>
      <vt:lpstr>Has the role of copyright changed?</vt:lpstr>
      <vt:lpstr>What does a successful digital economy look like?</vt:lpstr>
      <vt:lpstr>The ‘political economy’ of copyright</vt:lpstr>
      <vt:lpstr>Commercial /non-commercial</vt:lpstr>
      <vt:lpstr>Moral rights</vt:lpstr>
      <vt:lpstr>55 Questions asked</vt:lpstr>
      <vt:lpstr>Issues identified include:</vt:lpstr>
      <vt:lpstr>And the big one....</vt:lpstr>
      <vt:lpstr>ALRC processes</vt:lpstr>
      <vt:lpstr>Criticism of ALRC process</vt:lpstr>
      <vt:lpstr>Overview of submissions</vt:lpstr>
      <vt:lpstr>Commentary on the submissions</vt:lpstr>
      <vt:lpstr>Range of submissions</vt:lpstr>
      <vt:lpstr>What will change?</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jill.mckeough</dc:creator>
  <cp:lastModifiedBy>jamesjo</cp:lastModifiedBy>
  <cp:revision>48</cp:revision>
  <dcterms:created xsi:type="dcterms:W3CDTF">2013-01-15T03:27:48Z</dcterms:created>
  <dcterms:modified xsi:type="dcterms:W3CDTF">2013-02-06T00:27:25Z</dcterms:modified>
</cp:coreProperties>
</file>